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7" r:id="rId2"/>
    <p:sldId id="309" r:id="rId3"/>
    <p:sldId id="312" r:id="rId4"/>
    <p:sldId id="313" r:id="rId5"/>
    <p:sldId id="300" r:id="rId6"/>
    <p:sldId id="304" r:id="rId7"/>
    <p:sldId id="314" r:id="rId8"/>
    <p:sldId id="318" r:id="rId9"/>
    <p:sldId id="322" r:id="rId10"/>
    <p:sldId id="323" r:id="rId11"/>
    <p:sldId id="319" r:id="rId12"/>
    <p:sldId id="324" r:id="rId13"/>
    <p:sldId id="325" r:id="rId14"/>
    <p:sldId id="326" r:id="rId15"/>
    <p:sldId id="317" r:id="rId16"/>
    <p:sldId id="321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antha Howley" initials="SH" lastIdx="1" clrIdx="0">
    <p:extLst>
      <p:ext uri="{19B8F6BF-5375-455C-9EA6-DF929625EA0E}">
        <p15:presenceInfo xmlns:p15="http://schemas.microsoft.com/office/powerpoint/2012/main" userId="81c63c3bde2a52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99FF"/>
    <a:srgbClr val="00CC00"/>
    <a:srgbClr val="FFCC66"/>
    <a:srgbClr val="21FF31"/>
    <a:srgbClr val="FF00FF"/>
    <a:srgbClr val="CC00CC"/>
    <a:srgbClr val="FFCCFF"/>
    <a:srgbClr val="CC33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5" d="100"/>
          <a:sy n="45" d="100"/>
        </p:scale>
        <p:origin x="44" y="5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4E10CE-27EA-426C-BDE1-E8DA80274791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A56BBB-EF9F-4CDA-AF3A-AE6E91FAA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675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20000"/>
              </a:lnSpc>
              <a:buFont typeface="+mj-lt"/>
              <a:buNone/>
            </a:pPr>
            <a:r>
              <a:rPr lang="en-GB" sz="1200" i="1" dirty="0">
                <a:solidFill>
                  <a:srgbClr val="FF0000"/>
                </a:solidFill>
              </a:rPr>
              <a:t>Heads</a:t>
            </a:r>
            <a:r>
              <a:rPr lang="en-GB" sz="1200" i="1" baseline="0" dirty="0">
                <a:solidFill>
                  <a:srgbClr val="FF0000"/>
                </a:solidFill>
              </a:rPr>
              <a:t> and tails from Gay Rights +/- sheet from last week.</a:t>
            </a:r>
            <a:endParaRPr lang="en-GB" sz="1200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491FE2-8AD9-4EA7-9F35-2C47C8DC166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11050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9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3869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B5080-D9E5-49F0-B3EE-EBA59FFD740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8156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Raza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Party, officially Partido Nacional de La Raza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Unida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a Chicano organization. It was created in the early 1970s and became prominent throughout Texas and Southern California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71EF9-2B4D-494D-9934-3E5DBC90672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837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20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7677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73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1897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7401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800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510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50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33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428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311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D1827E-55BD-4B2E-8435-978872A09E66}" type="datetimeFigureOut">
              <a:rPr lang="en-GB" smtClean="0"/>
              <a:t>08/07/2020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74FB8-63D4-48C0-832D-966847AAF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339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1E19-C2E8-4F73-97EE-CEC40CCA7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736134" y="108634"/>
            <a:ext cx="3295650" cy="365125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B03907-9B36-45BC-884E-65B2099BCCE3}" type="datetime2"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Wednesday, 08 July 2020</a:t>
            </a:fld>
            <a:endParaRPr kumimoji="0" lang="en-GB" sz="1100" b="0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1155416" y="178704"/>
            <a:ext cx="5752903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2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B7B474-6FF2-4B15-A1DC-CDB658B8E5D3}"/>
              </a:ext>
            </a:extLst>
          </p:cNvPr>
          <p:cNvSpPr txBox="1"/>
          <p:nvPr/>
        </p:nvSpPr>
        <p:spPr>
          <a:xfrm>
            <a:off x="211820" y="1502688"/>
            <a:ext cx="7489144" cy="306237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Quick Start: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Reorder the events so they are chronologically correct</a:t>
            </a:r>
            <a:r>
              <a:rPr lang="en-GB" sz="2400" i="1" baseline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230348-AF1C-45EE-BEF7-8970CA998303}"/>
              </a:ext>
            </a:extLst>
          </p:cNvPr>
          <p:cNvSpPr txBox="1"/>
          <p:nvPr/>
        </p:nvSpPr>
        <p:spPr>
          <a:xfrm>
            <a:off x="211820" y="4700588"/>
            <a:ext cx="7489144" cy="181588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GB" sz="2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Add a date for each one.</a:t>
            </a:r>
          </a:p>
          <a:p>
            <a:pPr marL="514350" marR="0" lvl="0" indent="-51435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sz="2800" dirty="0">
                <a:solidFill>
                  <a:prstClr val="black"/>
                </a:solidFill>
                <a:latin typeface="Calibri" panose="020F0502020204030204"/>
              </a:rPr>
              <a:t>Write a short sentence to explain why each was a significant turning point for civil rights.</a:t>
            </a:r>
            <a:endParaRPr kumimoji="0" lang="en-GB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B82A4A-8600-4F9E-8D1F-2FAF0E7EE1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819" y="183017"/>
            <a:ext cx="741218" cy="7412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2FDC694-0634-4453-8753-A68EFD26BA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3783" y="1148378"/>
            <a:ext cx="3856380" cy="533427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14957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2FD3F83-6D90-42BC-8619-698F4A22E08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521758"/>
            <a:ext cx="10515600" cy="359470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What was the impact of the following New Deal agencies on black Americans?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AAA – many black farmers evicted &amp; swindled.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TVA – Segregationist practices, but improvements after NAACP expose in 1936.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al Security Act – Many black workers excluded due to farm &amp; domestic work.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FHA – received 30% of new housing.</a:t>
            </a:r>
          </a:p>
          <a:p>
            <a:pPr marL="457200" marR="0" lvl="0" indent="-457200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CCC – employed 200,000.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C8A192-79EF-424D-8A0C-C3025769A52D}"/>
              </a:ext>
            </a:extLst>
          </p:cNvPr>
          <p:cNvSpPr/>
          <p:nvPr/>
        </p:nvSpPr>
        <p:spPr>
          <a:xfrm>
            <a:off x="1929384" y="1658794"/>
            <a:ext cx="8540496" cy="422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00A539-B1AF-416D-88A2-3938AD0A6452}"/>
              </a:ext>
            </a:extLst>
          </p:cNvPr>
          <p:cNvSpPr/>
          <p:nvPr/>
        </p:nvSpPr>
        <p:spPr>
          <a:xfrm>
            <a:off x="1853184" y="2081103"/>
            <a:ext cx="8540496" cy="422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66A967-8879-4F70-A873-7F86FC9FC926}"/>
              </a:ext>
            </a:extLst>
          </p:cNvPr>
          <p:cNvSpPr/>
          <p:nvPr/>
        </p:nvSpPr>
        <p:spPr>
          <a:xfrm>
            <a:off x="3496056" y="2676472"/>
            <a:ext cx="7220712" cy="422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A104A2-DEDA-41B1-AE45-BCEB7336CF2F}"/>
              </a:ext>
            </a:extLst>
          </p:cNvPr>
          <p:cNvSpPr/>
          <p:nvPr/>
        </p:nvSpPr>
        <p:spPr>
          <a:xfrm>
            <a:off x="1911096" y="3218139"/>
            <a:ext cx="7220712" cy="422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A6EA674-DFCD-4F88-8AAB-DC346BE5A53B}"/>
              </a:ext>
            </a:extLst>
          </p:cNvPr>
          <p:cNvSpPr/>
          <p:nvPr/>
        </p:nvSpPr>
        <p:spPr>
          <a:xfrm>
            <a:off x="1853184" y="3667299"/>
            <a:ext cx="7220712" cy="42230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463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Black American Civil Rights to 1955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637"/>
            <a:ext cx="10515600" cy="1797516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600" dirty="0">
                <a:solidFill>
                  <a:schemeClr val="tx1"/>
                </a:solidFill>
              </a:rPr>
              <a:t>Complete the activities on </a:t>
            </a:r>
            <a:r>
              <a:rPr lang="en-GB" altLang="en-US" sz="2600" b="1" dirty="0">
                <a:solidFill>
                  <a:schemeClr val="tx1"/>
                </a:solidFill>
              </a:rPr>
              <a:t>pp.10-11</a:t>
            </a:r>
            <a:r>
              <a:rPr lang="en-GB" altLang="en-US" sz="2600" dirty="0">
                <a:solidFill>
                  <a:schemeClr val="tx1"/>
                </a:solidFill>
              </a:rPr>
              <a:t>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altLang="en-US" sz="2600" dirty="0">
                <a:solidFill>
                  <a:schemeClr val="tx1"/>
                </a:solidFill>
              </a:rPr>
              <a:t>Identify case or event that led to change.</a:t>
            </a:r>
          </a:p>
          <a:p>
            <a:pPr marL="514350" indent="-5143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altLang="en-US" sz="2600" dirty="0">
                <a:solidFill>
                  <a:schemeClr val="tx1"/>
                </a:solidFill>
              </a:rPr>
              <a:t>Complete the sentences to recap civil rights for black Americans by 1980.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A81A3-87A4-4C2D-8D0D-F2C54914D5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399" y="3665756"/>
            <a:ext cx="4932401" cy="29752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7B9ACECE-C86E-4425-B08C-896CE223D88B}"/>
              </a:ext>
            </a:extLst>
          </p:cNvPr>
          <p:cNvSpPr txBox="1">
            <a:spLocks/>
          </p:cNvSpPr>
          <p:nvPr/>
        </p:nvSpPr>
        <p:spPr>
          <a:xfrm>
            <a:off x="838200" y="3665756"/>
            <a:ext cx="53522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Challenge: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missing from this summary of black civil rights after 1955?</a:t>
            </a:r>
          </a:p>
        </p:txBody>
      </p:sp>
    </p:spTree>
    <p:extLst>
      <p:ext uri="{BB962C8B-B14F-4D97-AF65-F5344CB8AC3E}">
        <p14:creationId xmlns:p14="http://schemas.microsoft.com/office/powerpoint/2010/main" val="3329147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09909-3FDE-4287-A880-EC7E0251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421BE-B877-443B-A906-1EC4AF8CA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09D4AAC-AF23-4B1B-94A5-0717B0F552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88" y="0"/>
            <a:ext cx="11261129" cy="67926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121800-2602-41E1-A494-27CB7144D617}"/>
              </a:ext>
            </a:extLst>
          </p:cNvPr>
          <p:cNvSpPr txBox="1"/>
          <p:nvPr/>
        </p:nvSpPr>
        <p:spPr>
          <a:xfrm>
            <a:off x="139460" y="788660"/>
            <a:ext cx="142808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00B050"/>
                </a:solidFill>
              </a:rPr>
              <a:t>Montgomery Bus Boycott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2CFEB1-0067-497E-93CD-1862FE7F8F33}"/>
              </a:ext>
            </a:extLst>
          </p:cNvPr>
          <p:cNvSpPr txBox="1"/>
          <p:nvPr/>
        </p:nvSpPr>
        <p:spPr>
          <a:xfrm>
            <a:off x="124158" y="1516673"/>
            <a:ext cx="14280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Little Rock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7464C-3E21-4261-A8A3-152BA0C4C1CC}"/>
              </a:ext>
            </a:extLst>
          </p:cNvPr>
          <p:cNvSpPr txBox="1"/>
          <p:nvPr/>
        </p:nvSpPr>
        <p:spPr>
          <a:xfrm>
            <a:off x="124158" y="2129160"/>
            <a:ext cx="14280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Sit Ins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519480-505B-4F3D-9F0A-EA39C012FE53}"/>
              </a:ext>
            </a:extLst>
          </p:cNvPr>
          <p:cNvSpPr txBox="1"/>
          <p:nvPr/>
        </p:nvSpPr>
        <p:spPr>
          <a:xfrm>
            <a:off x="141047" y="2556981"/>
            <a:ext cx="1428084" cy="338554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B050"/>
                </a:solidFill>
              </a:rPr>
              <a:t>Freedom Rides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EC35E7-7550-4CC8-97F5-7524D6D9A0C8}"/>
              </a:ext>
            </a:extLst>
          </p:cNvPr>
          <p:cNvSpPr txBox="1"/>
          <p:nvPr/>
        </p:nvSpPr>
        <p:spPr>
          <a:xfrm>
            <a:off x="123630" y="3081875"/>
            <a:ext cx="14280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Birmingham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4292EF3-E631-4334-8893-0D9DA633D05F}"/>
              </a:ext>
            </a:extLst>
          </p:cNvPr>
          <p:cNvSpPr txBox="1"/>
          <p:nvPr/>
        </p:nvSpPr>
        <p:spPr>
          <a:xfrm>
            <a:off x="139460" y="3463714"/>
            <a:ext cx="14280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B050"/>
                </a:solidFill>
              </a:rPr>
              <a:t>March on Washington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7A2B6A-0722-4915-AE54-2D0E13EE9DAE}"/>
              </a:ext>
            </a:extLst>
          </p:cNvPr>
          <p:cNvSpPr txBox="1"/>
          <p:nvPr/>
        </p:nvSpPr>
        <p:spPr>
          <a:xfrm>
            <a:off x="139460" y="3987785"/>
            <a:ext cx="14280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B050"/>
                </a:solidFill>
              </a:rPr>
              <a:t>Freedom Summer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9C4B39-A112-48BE-9214-91512337EEC4}"/>
              </a:ext>
            </a:extLst>
          </p:cNvPr>
          <p:cNvSpPr txBox="1"/>
          <p:nvPr/>
        </p:nvSpPr>
        <p:spPr>
          <a:xfrm>
            <a:off x="123630" y="4572560"/>
            <a:ext cx="14280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CRA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9433000-1D7D-4732-BBB7-4B6D355C91F7}"/>
              </a:ext>
            </a:extLst>
          </p:cNvPr>
          <p:cNvSpPr txBox="1"/>
          <p:nvPr/>
        </p:nvSpPr>
        <p:spPr>
          <a:xfrm>
            <a:off x="139460" y="4922982"/>
            <a:ext cx="1428084" cy="64633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Selma to Montgomery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AA59B3-A085-4E76-B022-84F09F377974}"/>
              </a:ext>
            </a:extLst>
          </p:cNvPr>
          <p:cNvSpPr txBox="1"/>
          <p:nvPr/>
        </p:nvSpPr>
        <p:spPr>
          <a:xfrm>
            <a:off x="139460" y="5616199"/>
            <a:ext cx="1428084" cy="3693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VRA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721681-B627-4309-9D50-D9EA4082FE76}"/>
              </a:ext>
            </a:extLst>
          </p:cNvPr>
          <p:cNvSpPr txBox="1"/>
          <p:nvPr/>
        </p:nvSpPr>
        <p:spPr>
          <a:xfrm>
            <a:off x="139460" y="5982577"/>
            <a:ext cx="1428084" cy="58477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1600" b="1" i="1" dirty="0">
                <a:solidFill>
                  <a:srgbClr val="00B050"/>
                </a:solidFill>
              </a:rPr>
              <a:t>MLK Assassination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C021AF0-4BDB-4C19-B17B-89E801E01CC1}"/>
              </a:ext>
            </a:extLst>
          </p:cNvPr>
          <p:cNvSpPr txBox="1"/>
          <p:nvPr/>
        </p:nvSpPr>
        <p:spPr>
          <a:xfrm>
            <a:off x="8653540" y="685422"/>
            <a:ext cx="232942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Affirmative Action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DBB467-847E-431D-A1BD-5B15EAEE2A6F}"/>
              </a:ext>
            </a:extLst>
          </p:cNvPr>
          <p:cNvSpPr txBox="1"/>
          <p:nvPr/>
        </p:nvSpPr>
        <p:spPr>
          <a:xfrm>
            <a:off x="7302260" y="870088"/>
            <a:ext cx="6936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gang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BD014C6-30DD-412A-AAAE-50F025947A24}"/>
              </a:ext>
            </a:extLst>
          </p:cNvPr>
          <p:cNvSpPr txBox="1"/>
          <p:nvPr/>
        </p:nvSpPr>
        <p:spPr>
          <a:xfrm>
            <a:off x="8460500" y="1024642"/>
            <a:ext cx="9273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poverty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CFFF8FD-4DCF-40FE-A0E0-3B24F504ACEE}"/>
              </a:ext>
            </a:extLst>
          </p:cNvPr>
          <p:cNvSpPr txBox="1"/>
          <p:nvPr/>
        </p:nvSpPr>
        <p:spPr>
          <a:xfrm>
            <a:off x="7995920" y="1306200"/>
            <a:ext cx="69366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class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3146333-C3B9-43F5-8F42-707B2CA55499}"/>
              </a:ext>
            </a:extLst>
          </p:cNvPr>
          <p:cNvSpPr txBox="1"/>
          <p:nvPr/>
        </p:nvSpPr>
        <p:spPr>
          <a:xfrm>
            <a:off x="8842890" y="1506022"/>
            <a:ext cx="9273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prison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7D3E9A-6BA5-4A4A-A91A-801FB4507AEB}"/>
              </a:ext>
            </a:extLst>
          </p:cNvPr>
          <p:cNvSpPr txBox="1"/>
          <p:nvPr/>
        </p:nvSpPr>
        <p:spPr>
          <a:xfrm>
            <a:off x="6721750" y="1717290"/>
            <a:ext cx="9273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Rising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CB039C-5ACE-4A3E-9670-0229AFE789FF}"/>
              </a:ext>
            </a:extLst>
          </p:cNvPr>
          <p:cNvSpPr txBox="1"/>
          <p:nvPr/>
        </p:nvSpPr>
        <p:spPr>
          <a:xfrm>
            <a:off x="7479752" y="1902324"/>
            <a:ext cx="9273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poorer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63DE38-1E43-4B21-AE87-838FF3D8A56D}"/>
              </a:ext>
            </a:extLst>
          </p:cNvPr>
          <p:cNvSpPr txBox="1"/>
          <p:nvPr/>
        </p:nvSpPr>
        <p:spPr>
          <a:xfrm>
            <a:off x="7185420" y="2271656"/>
            <a:ext cx="127508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professions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82D2F6-CF30-42AD-ABD2-8FCA7A308A2F}"/>
              </a:ext>
            </a:extLst>
          </p:cNvPr>
          <p:cNvSpPr txBox="1"/>
          <p:nvPr/>
        </p:nvSpPr>
        <p:spPr>
          <a:xfrm>
            <a:off x="9140912" y="2456322"/>
            <a:ext cx="629318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vote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B4B9FC3-EA9C-4001-8667-0CB33B4D501F}"/>
              </a:ext>
            </a:extLst>
          </p:cNvPr>
          <p:cNvSpPr txBox="1"/>
          <p:nvPr/>
        </p:nvSpPr>
        <p:spPr>
          <a:xfrm>
            <a:off x="6736990" y="2659291"/>
            <a:ext cx="75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Twice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FE4B70-65BB-42D9-8B45-FAA6E5153F59}"/>
              </a:ext>
            </a:extLst>
          </p:cNvPr>
          <p:cNvSpPr txBox="1"/>
          <p:nvPr/>
        </p:nvSpPr>
        <p:spPr>
          <a:xfrm>
            <a:off x="8352430" y="2864642"/>
            <a:ext cx="75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sport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A93F620-69CC-4E2C-91DB-3E8E78EA5A9B}"/>
              </a:ext>
            </a:extLst>
          </p:cNvPr>
          <p:cNvSpPr txBox="1"/>
          <p:nvPr/>
        </p:nvSpPr>
        <p:spPr>
          <a:xfrm>
            <a:off x="7020295" y="3069828"/>
            <a:ext cx="758002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home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F12C31A-2F93-4E60-866F-1AE86BFDD6BA}"/>
              </a:ext>
            </a:extLst>
          </p:cNvPr>
          <p:cNvSpPr txBox="1"/>
          <p:nvPr/>
        </p:nvSpPr>
        <p:spPr>
          <a:xfrm>
            <a:off x="7909560" y="3233369"/>
            <a:ext cx="9273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srgbClr val="00B050"/>
                </a:solidFill>
              </a:rPr>
              <a:t>income</a:t>
            </a:r>
          </a:p>
        </p:txBody>
      </p:sp>
      <p:sp>
        <p:nvSpPr>
          <p:cNvPr id="30" name="Content Placeholder 4">
            <a:extLst>
              <a:ext uri="{FF2B5EF4-FFF2-40B4-BE49-F238E27FC236}">
                <a16:creationId xmlns:a16="http://schemas.microsoft.com/office/drawing/2014/main" id="{A7E31549-7F24-406D-A1FF-F88EB5BFBB3C}"/>
              </a:ext>
            </a:extLst>
          </p:cNvPr>
          <p:cNvSpPr txBox="1">
            <a:spLocks/>
          </p:cNvSpPr>
          <p:nvPr/>
        </p:nvSpPr>
        <p:spPr>
          <a:xfrm>
            <a:off x="6326324" y="4217013"/>
            <a:ext cx="5352288" cy="8309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Tx/>
              <a:buNone/>
              <a:defRPr/>
            </a:pPr>
            <a:r>
              <a:rPr lang="en-GB" sz="2400" b="1" dirty="0">
                <a:solidFill>
                  <a:prstClr val="black"/>
                </a:solidFill>
                <a:latin typeface="Calibri" panose="020F0502020204030204"/>
              </a:rPr>
              <a:t>Challenge: </a:t>
            </a:r>
            <a:r>
              <a:rPr lang="en-GB" sz="2400" dirty="0">
                <a:solidFill>
                  <a:prstClr val="black"/>
                </a:solidFill>
                <a:latin typeface="Calibri" panose="020F0502020204030204"/>
              </a:rPr>
              <a:t>What is missing from this summary of black civil rights after 1955?</a:t>
            </a:r>
          </a:p>
        </p:txBody>
      </p:sp>
    </p:spTree>
    <p:extLst>
      <p:ext uri="{BB962C8B-B14F-4D97-AF65-F5344CB8AC3E}">
        <p14:creationId xmlns:p14="http://schemas.microsoft.com/office/powerpoint/2010/main" val="60577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761784"/>
            <a:ext cx="10515600" cy="479850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Driven by poor employment , housing &amp; education, poverty &amp; discrimination.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Some successful litigation challenged discriminatory practices and segregation.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LULAC encouraged voting – campaigns </a:t>
            </a:r>
            <a:r>
              <a:rPr lang="en-GB" sz="2200" u="sng" dirty="0"/>
              <a:t>attracted LBJ attention</a:t>
            </a:r>
            <a:r>
              <a:rPr lang="en-GB" sz="2200" dirty="0"/>
              <a:t>, who provided aid to Hispanic ghettos in an attempt to gain Mexican votes.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Lobbying government – e.g. creation of Equal Employment Opportunity Commission. LBJ appointed Vincente Ximenez to EEOC after LULAC walkout over poor Mexican rep.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Union activity – Cesar Chavez non-violent direct action &amp; striking – Californian grape farms </a:t>
            </a:r>
            <a:r>
              <a:rPr lang="en-GB" sz="2200" dirty="0">
                <a:sym typeface="Wingdings" panose="05000000000000000000" pitchFamily="2" charset="2"/>
              </a:rPr>
              <a:t> </a:t>
            </a:r>
            <a:r>
              <a:rPr lang="en-GB" sz="2200" dirty="0"/>
              <a:t>17m Americans = labour-friendly legislation for Mexican workers in CA, 1975.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Grassroots campaigns – Puerto Rican Movement instilled racial pride &amp; community help.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GB" sz="2200" dirty="0"/>
              <a:t>Chicanos campaign v discrimination, attract attention (e.g. ‘blowouts’), seek political representation (LRUP) &amp; pride (esp. with young), but LRUP policies alienated some.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0955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/>
              <a:t>Hispanic Civil Rights in the 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GB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37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>
          <a:xfrm>
            <a:off x="838199" y="1761784"/>
            <a:ext cx="10515600" cy="4798504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/>
              <a:t>Key groups very much mimicked black American groups. (e.g. NCAI = NAACP; AIM = BP).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/>
              <a:t>Successful litigation over discrimination in employment, schooling and broken treaties.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/>
              <a:t>Younger generation more impatient with ‘slow’ litigation </a:t>
            </a:r>
            <a:r>
              <a:rPr lang="en-GB" sz="2200" dirty="0">
                <a:sym typeface="Wingdings" panose="05000000000000000000" pitchFamily="2" charset="2"/>
              </a:rPr>
              <a:t> NVDA: e.g. ‘fish-ins’. Similarly, legal findings were often ignored by local/state authorities.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>
                <a:sym typeface="Wingdings" panose="05000000000000000000" pitchFamily="2" charset="2"/>
              </a:rPr>
              <a:t>Red Power used litigation, publicity raising – protest marches &amp; literature, police monitoring, grassroots attempts to improve poor conditions and attacking racist language.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>
                <a:sym typeface="Wingdings" panose="05000000000000000000" pitchFamily="2" charset="2"/>
              </a:rPr>
              <a:t>Occupations raised great public awareness, media &amp; government attention. E.g. Alcatraz = media; Wounded Knee (AIM) = federal investigation &amp; greater sensitivity to concerns.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200" dirty="0">
                <a:sym typeface="Wingdings" panose="05000000000000000000" pitchFamily="2" charset="2"/>
              </a:rPr>
              <a:t>1968 CR Act = ‘Indian Bill of Rights’ – access to health services, housing, education &amp; employment, and welfare &amp; poverty benefits. BUT some felt it encouraged dependency.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80153"/>
            <a:ext cx="10515600" cy="109550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3600" dirty="0"/>
              <a:t>Native American Civil Rights in the North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endParaRPr lang="en-GB" b="1" u="sng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29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1195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Gay American Rights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00303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Classified as a mental illness by the API until 1974.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Lobbying and publishing since WWII, but with little success.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1951: Mattachine Society, but later gave way to more assertiveness in 1960s.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Stonewall: 1969. First gay pride the following year.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1970: NY Gay Liberation Front encouraged, ‘come out’ proudly.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Ordinances banning discrimination based on sexuality in SF (1972) &amp; NYC (1979).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Harvey Milk first openly gay elected official in Ca. 1977. Assassinated 1978.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1978 Ca. voters defeat Proposition 6 (move to repeal 1975 law for teachers).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</a:pPr>
            <a:r>
              <a:rPr lang="en-GB" sz="2400" dirty="0"/>
              <a:t>1980 Democratic Party platform supported equality for all v religious right.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GB" b="1" u="sng" dirty="0">
                <a:solidFill>
                  <a:prstClr val="black"/>
                </a:solidFill>
              </a:rPr>
              <a:t>How and why do historians disagree over Reagan’s presidency?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13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28AF7-B581-438C-BED7-9FBB284BF9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6883" y="279941"/>
            <a:ext cx="3669603" cy="33853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3600" dirty="0"/>
              <a:t>This is a start for revision…</a:t>
            </a:r>
          </a:p>
          <a:p>
            <a:pPr marL="0" indent="0">
              <a:buNone/>
            </a:pPr>
            <a:endParaRPr lang="en-GB" sz="3600" dirty="0"/>
          </a:p>
          <a:p>
            <a:pPr marL="0" indent="0">
              <a:buNone/>
            </a:pPr>
            <a:r>
              <a:rPr lang="en-GB" sz="3600" b="1" dirty="0"/>
              <a:t>… but this is not everything!!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50A902-C695-4317-A393-0ABD651CB8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6378" y="249518"/>
            <a:ext cx="7726072" cy="341573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34112F4-F70B-48CD-87AF-B238FE8907D3}"/>
              </a:ext>
            </a:extLst>
          </p:cNvPr>
          <p:cNvSpPr/>
          <p:nvPr/>
        </p:nvSpPr>
        <p:spPr>
          <a:xfrm>
            <a:off x="6198045" y="368600"/>
            <a:ext cx="358051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F30E6ED-6AF8-4437-99A1-91E2427CA697}"/>
              </a:ext>
            </a:extLst>
          </p:cNvPr>
          <p:cNvSpPr/>
          <p:nvPr/>
        </p:nvSpPr>
        <p:spPr>
          <a:xfrm>
            <a:off x="6204840" y="1407137"/>
            <a:ext cx="358051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3F50619-30D7-44B5-BCF3-E9C005B0CE90}"/>
              </a:ext>
            </a:extLst>
          </p:cNvPr>
          <p:cNvSpPr/>
          <p:nvPr/>
        </p:nvSpPr>
        <p:spPr>
          <a:xfrm>
            <a:off x="6235050" y="2681830"/>
            <a:ext cx="3765265" cy="203924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A81E0FC-B713-473F-A06F-21AE1F0EFF29}"/>
              </a:ext>
            </a:extLst>
          </p:cNvPr>
          <p:cNvSpPr txBox="1">
            <a:spLocks/>
          </p:cNvSpPr>
          <p:nvPr/>
        </p:nvSpPr>
        <p:spPr>
          <a:xfrm>
            <a:off x="7524750" y="3799836"/>
            <a:ext cx="4457700" cy="268956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solidFill>
              <a:schemeClr val="accent3"/>
            </a:solidFill>
            <a:prstDash val="solid"/>
            <a:miter lim="800000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GB" b="1" dirty="0"/>
              <a:t>Key focus areas: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Tactics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CR Leaders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Events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Success? Changing Rights.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Politics/Gov’t Approach</a:t>
            </a:r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A45FB8-C2BC-4661-93FA-F85FF331A31E}"/>
              </a:ext>
            </a:extLst>
          </p:cNvPr>
          <p:cNvSpPr txBox="1"/>
          <p:nvPr/>
        </p:nvSpPr>
        <p:spPr>
          <a:xfrm>
            <a:off x="356883" y="4117737"/>
            <a:ext cx="690474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You </a:t>
            </a:r>
            <a:r>
              <a:rPr lang="en-GB" sz="2800" b="1" u="sng" dirty="0"/>
              <a:t>must</a:t>
            </a:r>
            <a:r>
              <a:rPr lang="en-GB" sz="2800" dirty="0"/>
              <a:t> develop your revision beyond these examples.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2800" dirty="0"/>
              <a:t>Go back to the checklists &amp; ensure you have adequate revision materials and examples for each group and key focus area.</a:t>
            </a:r>
          </a:p>
        </p:txBody>
      </p:sp>
    </p:spTree>
    <p:extLst>
      <p:ext uri="{BB962C8B-B14F-4D97-AF65-F5344CB8AC3E}">
        <p14:creationId xmlns:p14="http://schemas.microsoft.com/office/powerpoint/2010/main" val="2083618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8D89AE-B21A-4FB8-B272-72CA303A7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36" y="59115"/>
            <a:ext cx="9951129" cy="6739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AE72403-0545-4B12-90EA-4F49379FADFB}"/>
              </a:ext>
            </a:extLst>
          </p:cNvPr>
          <p:cNvSpPr txBox="1"/>
          <p:nvPr/>
        </p:nvSpPr>
        <p:spPr>
          <a:xfrm>
            <a:off x="9817768" y="654518"/>
            <a:ext cx="8386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>
                <a:solidFill>
                  <a:schemeClr val="accent6"/>
                </a:solidFill>
              </a:rPr>
              <a:t>p.12</a:t>
            </a:r>
            <a:endParaRPr lang="en-GB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23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036C1-2406-4DDD-9E97-157DEA98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50" y="381951"/>
            <a:ext cx="9069301" cy="60940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6B180B-4CE1-4CD4-88E2-62BB51A95F1B}"/>
              </a:ext>
            </a:extLst>
          </p:cNvPr>
          <p:cNvSpPr/>
          <p:nvPr/>
        </p:nvSpPr>
        <p:spPr>
          <a:xfrm>
            <a:off x="4043363" y="3671888"/>
            <a:ext cx="398621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accent6"/>
                </a:solidFill>
              </a:rPr>
              <a:t>Just do task 1 for now!</a:t>
            </a:r>
          </a:p>
        </p:txBody>
      </p:sp>
    </p:spTree>
    <p:extLst>
      <p:ext uri="{BB962C8B-B14F-4D97-AF65-F5344CB8AC3E}">
        <p14:creationId xmlns:p14="http://schemas.microsoft.com/office/powerpoint/2010/main" val="268634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CE30F-7655-42BE-802B-574F5019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0170A-1F15-473D-B239-74FA00A40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E36F5-6F97-4069-8446-A205E65462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800" y="79571"/>
            <a:ext cx="10728400" cy="6698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892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Theme 2 – Quest for Civil Rights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04636"/>
            <a:ext cx="7177088" cy="4677759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dirty="0"/>
              <a:t>How confident are you with this topic?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altLang="en-US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b="1" dirty="0">
                <a:solidFill>
                  <a:schemeClr val="tx1"/>
                </a:solidFill>
              </a:rPr>
              <a:t>Complete the checklist to review your knowledge on this topic so far.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endParaRPr lang="en-GB" altLang="en-US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dirty="0">
                <a:solidFill>
                  <a:schemeClr val="tx1"/>
                </a:solidFill>
              </a:rPr>
              <a:t>Remember: you have a checklist like this for all four themes and Reagan in your </a:t>
            </a:r>
            <a:r>
              <a:rPr lang="en-GB" altLang="en-US" dirty="0">
                <a:solidFill>
                  <a:srgbClr val="FF0000"/>
                </a:solidFill>
              </a:rPr>
              <a:t>Course Guides</a:t>
            </a:r>
            <a:r>
              <a:rPr lang="en-GB" alt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1FA66D-9958-4439-879E-85144DFD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875" y="1665249"/>
            <a:ext cx="3209925" cy="47444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43755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>
            <a:extLst>
              <a:ext uri="{FF2B5EF4-FFF2-40B4-BE49-F238E27FC236}">
                <a16:creationId xmlns:a16="http://schemas.microsoft.com/office/drawing/2014/main" id="{89DFA11B-66F7-4205-9477-2E93EB49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3348047"/>
            <a:ext cx="19716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C32338-C48C-40D1-AC05-9FD4FE792592}"/>
              </a:ext>
            </a:extLst>
          </p:cNvPr>
          <p:cNvSpPr txBox="1"/>
          <p:nvPr/>
        </p:nvSpPr>
        <p:spPr>
          <a:xfrm>
            <a:off x="2407920" y="2287080"/>
            <a:ext cx="73761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Which factor (reason) was MOST important in helping to achieve civil rights? </a:t>
            </a:r>
          </a:p>
          <a:p>
            <a:pPr algn="ctr"/>
            <a:endParaRPr lang="en-GB" sz="2800" b="1" dirty="0">
              <a:solidFill>
                <a:schemeClr val="accent6"/>
              </a:solidFill>
            </a:endParaRPr>
          </a:p>
          <a:p>
            <a:pPr algn="ctr"/>
            <a:endParaRPr lang="en-GB" sz="2800" b="1" dirty="0">
              <a:solidFill>
                <a:schemeClr val="accent6"/>
              </a:solidFill>
            </a:endParaRPr>
          </a:p>
          <a:p>
            <a:pPr algn="ctr"/>
            <a:r>
              <a:rPr lang="en-GB" sz="2800" b="1" dirty="0">
                <a:solidFill>
                  <a:schemeClr val="accent6"/>
                </a:solidFill>
              </a:rPr>
              <a:t>Which factors hindered progress most?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5C8209F-DFBA-47DA-B1FB-E4962D67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" y="201453"/>
            <a:ext cx="1854518" cy="18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F78E47-8C63-4C6E-86BB-E3572D7879E0}"/>
              </a:ext>
            </a:extLst>
          </p:cNvPr>
          <p:cNvSpPr txBox="1"/>
          <p:nvPr/>
        </p:nvSpPr>
        <p:spPr>
          <a:xfrm>
            <a:off x="2175272" y="201453"/>
            <a:ext cx="2568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000000"/>
                </a:solidFill>
                <a:effectLst/>
              </a:rPr>
              <a:t>Legal Action</a:t>
            </a:r>
          </a:p>
          <a:p>
            <a:r>
              <a:rPr lang="en-GB" sz="2800" dirty="0">
                <a:solidFill>
                  <a:srgbClr val="000000"/>
                </a:solidFill>
              </a:rPr>
              <a:t>(Supreme Court rulings &amp; NAACP cases)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 </a:t>
            </a:r>
            <a:endParaRPr lang="en-GB" sz="2800" dirty="0"/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314AE5E7-5E61-4CB5-A522-F6560CEA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72" y="201453"/>
            <a:ext cx="1612334" cy="23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1A842-2606-4F4F-89FA-653B4A34DDEE}"/>
              </a:ext>
            </a:extLst>
          </p:cNvPr>
          <p:cNvSpPr txBox="1"/>
          <p:nvPr/>
        </p:nvSpPr>
        <p:spPr>
          <a:xfrm>
            <a:off x="7584710" y="201453"/>
            <a:ext cx="2568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000000"/>
                </a:solidFill>
                <a:effectLst/>
              </a:rPr>
              <a:t>The Role of leading campaigners </a:t>
            </a:r>
            <a:r>
              <a:rPr lang="en-GB" sz="2800" i="0" dirty="0">
                <a:solidFill>
                  <a:srgbClr val="000000"/>
                </a:solidFill>
                <a:effectLst/>
              </a:rPr>
              <a:t>s</a:t>
            </a:r>
            <a:r>
              <a:rPr lang="en-GB" sz="2800" dirty="0">
                <a:solidFill>
                  <a:srgbClr val="000000"/>
                </a:solidFill>
              </a:rPr>
              <a:t>uch as MLK Jnr.</a:t>
            </a:r>
            <a:endParaRPr lang="en-GB" sz="2800" dirty="0"/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7B80DB90-9CDA-4A44-83C0-E159C29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84" y="4823100"/>
            <a:ext cx="1415533" cy="17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C1DEB953-5C1C-4AE2-9A8C-7DA0D9CF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2" y="4823100"/>
            <a:ext cx="1265359" cy="18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A913354B-FF11-4D5D-9ABB-5EC0FF9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60" y="3021377"/>
            <a:ext cx="1430258" cy="17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DF859B-BA0C-4EF2-9E69-E9C0D562F470}"/>
              </a:ext>
            </a:extLst>
          </p:cNvPr>
          <p:cNvSpPr txBox="1"/>
          <p:nvPr/>
        </p:nvSpPr>
        <p:spPr>
          <a:xfrm>
            <a:off x="6475378" y="5265638"/>
            <a:ext cx="256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Presidential Intervention</a:t>
            </a:r>
            <a:endParaRPr lang="en-GB" sz="2800" dirty="0"/>
          </a:p>
        </p:txBody>
      </p:sp>
      <p:pic>
        <p:nvPicPr>
          <p:cNvPr id="2073" name="Picture 25">
            <a:extLst>
              <a:ext uri="{FF2B5EF4-FFF2-40B4-BE49-F238E27FC236}">
                <a16:creationId xmlns:a16="http://schemas.microsoft.com/office/drawing/2014/main" id="{0C61A8C8-0ADE-46BB-9586-473A81BE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" y="3338030"/>
            <a:ext cx="2362668" cy="1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B38A69BF-5E01-4D06-A5AB-9B5B337F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3" y="5022695"/>
            <a:ext cx="2362667" cy="17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98F8E8-7959-475A-93E6-255BC97E5643}"/>
              </a:ext>
            </a:extLst>
          </p:cNvPr>
          <p:cNvSpPr txBox="1"/>
          <p:nvPr/>
        </p:nvSpPr>
        <p:spPr>
          <a:xfrm>
            <a:off x="2427253" y="5414069"/>
            <a:ext cx="256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Non-violent Direct Action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89945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036C1-2406-4DDD-9E97-157DEA98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50" y="381951"/>
            <a:ext cx="9069301" cy="609409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84ECED4-DD96-4FA3-9EA2-B88B9CC16A8C}"/>
              </a:ext>
            </a:extLst>
          </p:cNvPr>
          <p:cNvSpPr/>
          <p:nvPr/>
        </p:nvSpPr>
        <p:spPr>
          <a:xfrm>
            <a:off x="4043363" y="3671888"/>
            <a:ext cx="3986212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i="1" dirty="0">
                <a:solidFill>
                  <a:schemeClr val="accent6"/>
                </a:solidFill>
              </a:rPr>
              <a:t>Complete Task 2</a:t>
            </a:r>
          </a:p>
        </p:txBody>
      </p:sp>
    </p:spTree>
    <p:extLst>
      <p:ext uri="{BB962C8B-B14F-4D97-AF65-F5344CB8AC3E}">
        <p14:creationId xmlns:p14="http://schemas.microsoft.com/office/powerpoint/2010/main" val="26553996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D1036C1-2406-4DDD-9E97-157DEA9802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350" y="381951"/>
            <a:ext cx="9069301" cy="609409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F42B82D-4C69-422D-8F2A-5D7F069F2816}"/>
              </a:ext>
            </a:extLst>
          </p:cNvPr>
          <p:cNvSpPr txBox="1"/>
          <p:nvPr/>
        </p:nvSpPr>
        <p:spPr>
          <a:xfrm>
            <a:off x="1766964" y="2371347"/>
            <a:ext cx="4119485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1954 Brown v Topeka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1960 Browder v Gayle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NAACP tactics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D51A31F-D7DD-46FD-9B14-15E42A5845D5}"/>
              </a:ext>
            </a:extLst>
          </p:cNvPr>
          <p:cNvSpPr txBox="1"/>
          <p:nvPr/>
        </p:nvSpPr>
        <p:spPr>
          <a:xfrm>
            <a:off x="6305551" y="2371346"/>
            <a:ext cx="411948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MLK’s speech &amp; Leadership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Organisation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Publicity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Rosa Parks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Malcolm X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8A7601-286C-4C3B-BBC5-8F61D3773D25}"/>
              </a:ext>
            </a:extLst>
          </p:cNvPr>
          <p:cNvSpPr txBox="1"/>
          <p:nvPr/>
        </p:nvSpPr>
        <p:spPr>
          <a:xfrm>
            <a:off x="1766964" y="4423697"/>
            <a:ext cx="4119485" cy="19389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Montgomery Bus </a:t>
            </a:r>
            <a:r>
              <a:rPr lang="en-GB" sz="2400" b="1" i="1" dirty="0" err="1">
                <a:solidFill>
                  <a:srgbClr val="00B050"/>
                </a:solidFill>
              </a:rPr>
              <a:t>Boycot</a:t>
            </a:r>
            <a:endParaRPr lang="en-GB" sz="2400" b="1" i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Sit 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Freedom Rides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Birmingham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Selma to Montgomery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68A766-712E-43E8-8F51-217AE7A36735}"/>
              </a:ext>
            </a:extLst>
          </p:cNvPr>
          <p:cNvSpPr txBox="1"/>
          <p:nvPr/>
        </p:nvSpPr>
        <p:spPr>
          <a:xfrm>
            <a:off x="6198807" y="4423697"/>
            <a:ext cx="4119485" cy="15696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Eisenhower &amp; Little Rock 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JFK wrote CRA after Birmingham caught </a:t>
            </a:r>
            <a:r>
              <a:rPr lang="en-GB" sz="2400" b="1" i="1" dirty="0" err="1">
                <a:solidFill>
                  <a:srgbClr val="00B050"/>
                </a:solidFill>
              </a:rPr>
              <a:t>att’n</a:t>
            </a:r>
            <a:r>
              <a:rPr lang="en-GB" sz="2400" b="1" i="1" dirty="0">
                <a:solidFill>
                  <a:srgbClr val="00B050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i="1" dirty="0">
                <a:solidFill>
                  <a:srgbClr val="00B050"/>
                </a:solidFill>
              </a:rPr>
              <a:t>Johnson: CRA &amp; VRA</a:t>
            </a:r>
          </a:p>
        </p:txBody>
      </p:sp>
    </p:spTree>
    <p:extLst>
      <p:ext uri="{BB962C8B-B14F-4D97-AF65-F5344CB8AC3E}">
        <p14:creationId xmlns:p14="http://schemas.microsoft.com/office/powerpoint/2010/main" val="3672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9" name="Picture 11">
            <a:extLst>
              <a:ext uri="{FF2B5EF4-FFF2-40B4-BE49-F238E27FC236}">
                <a16:creationId xmlns:a16="http://schemas.microsoft.com/office/drawing/2014/main" id="{89DFA11B-66F7-4205-9477-2E93EB49B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162" y="3348047"/>
            <a:ext cx="1971675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3C32338-C48C-40D1-AC05-9FD4FE792592}"/>
              </a:ext>
            </a:extLst>
          </p:cNvPr>
          <p:cNvSpPr txBox="1"/>
          <p:nvPr/>
        </p:nvSpPr>
        <p:spPr>
          <a:xfrm>
            <a:off x="2407920" y="2287080"/>
            <a:ext cx="737616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chemeClr val="accent6"/>
                </a:solidFill>
              </a:rPr>
              <a:t>What ‘valid criteria’ can we apply to these factors? Use p.14 to help you.</a:t>
            </a:r>
          </a:p>
        </p:txBody>
      </p:sp>
      <p:pic>
        <p:nvPicPr>
          <p:cNvPr id="2061" name="Picture 13">
            <a:extLst>
              <a:ext uri="{FF2B5EF4-FFF2-40B4-BE49-F238E27FC236}">
                <a16:creationId xmlns:a16="http://schemas.microsoft.com/office/drawing/2014/main" id="{15C8209F-DFBA-47DA-B1FB-E4962D674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94" y="201453"/>
            <a:ext cx="1854518" cy="185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DF78E47-8C63-4C6E-86BB-E3572D7879E0}"/>
              </a:ext>
            </a:extLst>
          </p:cNvPr>
          <p:cNvSpPr txBox="1"/>
          <p:nvPr/>
        </p:nvSpPr>
        <p:spPr>
          <a:xfrm>
            <a:off x="2175272" y="201453"/>
            <a:ext cx="2568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000000"/>
                </a:solidFill>
                <a:effectLst/>
              </a:rPr>
              <a:t>Legal Action</a:t>
            </a:r>
          </a:p>
          <a:p>
            <a:r>
              <a:rPr lang="en-GB" sz="2800" dirty="0">
                <a:solidFill>
                  <a:srgbClr val="000000"/>
                </a:solidFill>
              </a:rPr>
              <a:t>(Supreme Court rulings &amp; NAACP cases)</a:t>
            </a:r>
            <a:r>
              <a:rPr lang="en-GB" sz="2800" b="0" i="0" dirty="0">
                <a:solidFill>
                  <a:srgbClr val="000000"/>
                </a:solidFill>
                <a:effectLst/>
              </a:rPr>
              <a:t> </a:t>
            </a:r>
            <a:endParaRPr lang="en-GB" sz="2800" dirty="0"/>
          </a:p>
        </p:txBody>
      </p:sp>
      <p:pic>
        <p:nvPicPr>
          <p:cNvPr id="2063" name="Picture 15">
            <a:extLst>
              <a:ext uri="{FF2B5EF4-FFF2-40B4-BE49-F238E27FC236}">
                <a16:creationId xmlns:a16="http://schemas.microsoft.com/office/drawing/2014/main" id="{314AE5E7-5E61-4CB5-A522-F6560CEAC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5072" y="201453"/>
            <a:ext cx="1612334" cy="2341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4C1A842-2606-4F4F-89FA-653B4A34DDEE}"/>
              </a:ext>
            </a:extLst>
          </p:cNvPr>
          <p:cNvSpPr txBox="1"/>
          <p:nvPr/>
        </p:nvSpPr>
        <p:spPr>
          <a:xfrm>
            <a:off x="7584710" y="201453"/>
            <a:ext cx="256817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b="1" i="0" dirty="0">
                <a:solidFill>
                  <a:srgbClr val="000000"/>
                </a:solidFill>
                <a:effectLst/>
              </a:rPr>
              <a:t>The Role of leading campaigners </a:t>
            </a:r>
            <a:r>
              <a:rPr lang="en-GB" sz="2800" i="0" dirty="0">
                <a:solidFill>
                  <a:srgbClr val="000000"/>
                </a:solidFill>
                <a:effectLst/>
              </a:rPr>
              <a:t>s</a:t>
            </a:r>
            <a:r>
              <a:rPr lang="en-GB" sz="2800" dirty="0">
                <a:solidFill>
                  <a:srgbClr val="000000"/>
                </a:solidFill>
              </a:rPr>
              <a:t>uch as MLK Jnr.</a:t>
            </a:r>
            <a:endParaRPr lang="en-GB" sz="2800" dirty="0"/>
          </a:p>
        </p:txBody>
      </p:sp>
      <p:pic>
        <p:nvPicPr>
          <p:cNvPr id="2065" name="Picture 17">
            <a:extLst>
              <a:ext uri="{FF2B5EF4-FFF2-40B4-BE49-F238E27FC236}">
                <a16:creationId xmlns:a16="http://schemas.microsoft.com/office/drawing/2014/main" id="{7B80DB90-9CDA-4A44-83C0-E159C293D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7384" y="4823100"/>
            <a:ext cx="1415533" cy="1790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>
            <a:extLst>
              <a:ext uri="{FF2B5EF4-FFF2-40B4-BE49-F238E27FC236}">
                <a16:creationId xmlns:a16="http://schemas.microsoft.com/office/drawing/2014/main" id="{C1DEB953-5C1C-4AE2-9A8C-7DA0D9CF5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712" y="4823100"/>
            <a:ext cx="1265359" cy="183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>
            <a:extLst>
              <a:ext uri="{FF2B5EF4-FFF2-40B4-BE49-F238E27FC236}">
                <a16:creationId xmlns:a16="http://schemas.microsoft.com/office/drawing/2014/main" id="{A913354B-FF11-4D5D-9ABB-5EC0FF917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2660" y="3021377"/>
            <a:ext cx="1430258" cy="1723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2FDF859B-BA0C-4EF2-9E69-E9C0D562F470}"/>
              </a:ext>
            </a:extLst>
          </p:cNvPr>
          <p:cNvSpPr txBox="1"/>
          <p:nvPr/>
        </p:nvSpPr>
        <p:spPr>
          <a:xfrm>
            <a:off x="6475378" y="5265638"/>
            <a:ext cx="256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Presidential Intervention</a:t>
            </a:r>
            <a:endParaRPr lang="en-GB" sz="2800" dirty="0"/>
          </a:p>
        </p:txBody>
      </p:sp>
      <p:pic>
        <p:nvPicPr>
          <p:cNvPr id="2073" name="Picture 25">
            <a:extLst>
              <a:ext uri="{FF2B5EF4-FFF2-40B4-BE49-F238E27FC236}">
                <a16:creationId xmlns:a16="http://schemas.microsoft.com/office/drawing/2014/main" id="{0C61A8C8-0ADE-46BB-9586-473A81BEB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2" y="3338030"/>
            <a:ext cx="2362668" cy="159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B38A69BF-5E01-4D06-A5AB-9B5B337F93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83" y="5022695"/>
            <a:ext cx="2362667" cy="1736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98F8E8-7959-475A-93E6-255BC97E5643}"/>
              </a:ext>
            </a:extLst>
          </p:cNvPr>
          <p:cNvSpPr txBox="1"/>
          <p:nvPr/>
        </p:nvSpPr>
        <p:spPr>
          <a:xfrm>
            <a:off x="2427253" y="5414069"/>
            <a:ext cx="256817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000000"/>
                </a:solidFill>
              </a:rPr>
              <a:t>Non-violent Direct Action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7490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1119CF1-15ED-499C-BF26-C430352B5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4159" y="491657"/>
            <a:ext cx="7355583" cy="58746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1A7A039-E9F3-4406-A6A9-F1B29575B4EE}"/>
              </a:ext>
            </a:extLst>
          </p:cNvPr>
          <p:cNvSpPr/>
          <p:nvPr/>
        </p:nvSpPr>
        <p:spPr>
          <a:xfrm>
            <a:off x="517362" y="2315309"/>
            <a:ext cx="3294390" cy="2227383"/>
          </a:xfrm>
          <a:prstGeom prst="rect">
            <a:avLst/>
          </a:prstGeom>
          <a:noFill/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</a:rPr>
              <a:t>Page 16</a:t>
            </a:r>
          </a:p>
          <a:p>
            <a:pPr algn="ctr"/>
            <a:endParaRPr lang="en-GB" sz="2800" b="1" dirty="0">
              <a:solidFill>
                <a:schemeClr val="tx1"/>
              </a:solidFill>
            </a:endParaRPr>
          </a:p>
          <a:p>
            <a:pPr algn="ctr"/>
            <a:r>
              <a:rPr lang="en-GB" sz="2800" b="1" dirty="0">
                <a:solidFill>
                  <a:schemeClr val="tx1"/>
                </a:solidFill>
              </a:rPr>
              <a:t>What makes this a L5 answer?</a:t>
            </a:r>
          </a:p>
        </p:txBody>
      </p:sp>
    </p:spTree>
    <p:extLst>
      <p:ext uri="{BB962C8B-B14F-4D97-AF65-F5344CB8AC3E}">
        <p14:creationId xmlns:p14="http://schemas.microsoft.com/office/powerpoint/2010/main" val="2191399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95300"/>
            <a:ext cx="10515600" cy="11953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Planning Your Essay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54375"/>
          </a:xfrm>
          <a:ln w="38100"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2300" dirty="0"/>
              <a:t>Go back to you examples.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300" dirty="0"/>
              <a:t>How do you want to answer this question?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GB" sz="2300" dirty="0"/>
              <a:t>Write your own introduction to this question (it should include your brief, but clear, judgement). </a:t>
            </a:r>
            <a:r>
              <a:rPr lang="en-GB" sz="2300" i="1" dirty="0"/>
              <a:t>(You may use the structure strip to help you with this.)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sz="2300" dirty="0"/>
              <a:t>Plan out how you would answer this question. </a:t>
            </a:r>
            <a:r>
              <a:rPr lang="en-GB" sz="2300" i="1" dirty="0"/>
              <a:t>(Structure, key arguments, key supporting examples.) </a:t>
            </a:r>
            <a:r>
              <a:rPr lang="en-GB" sz="2300" dirty="0"/>
              <a:t>Make sure you have a consistent judgement throughout!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838200" y="5214937"/>
            <a:ext cx="10515600" cy="130016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Structure for factor approach should be: intro, PEEs &amp; conclusion.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400" dirty="0"/>
              <a:t>Remember, be realistic about what you can achieve in the time frame (40min).</a:t>
            </a:r>
          </a:p>
        </p:txBody>
      </p:sp>
    </p:spTree>
    <p:extLst>
      <p:ext uri="{BB962C8B-B14F-4D97-AF65-F5344CB8AC3E}">
        <p14:creationId xmlns:p14="http://schemas.microsoft.com/office/powerpoint/2010/main" val="3879459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forgetting curve explains why humans struggle to memorize — Quartz">
            <a:extLst>
              <a:ext uri="{FF2B5EF4-FFF2-40B4-BE49-F238E27FC236}">
                <a16:creationId xmlns:a16="http://schemas.microsoft.com/office/drawing/2014/main" id="{731B3152-DD95-4F2C-932B-7CA496C817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311728"/>
            <a:ext cx="11083636" cy="623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3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1EE2D715-49C6-44F1-A9F0-AA8830D2B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6" y="3601820"/>
            <a:ext cx="4886706" cy="30600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2" descr="Lead Nurturing &amp; the 'Forgetting Curve' - Strategic Marketing">
            <a:extLst>
              <a:ext uri="{FF2B5EF4-FFF2-40B4-BE49-F238E27FC236}">
                <a16:creationId xmlns:a16="http://schemas.microsoft.com/office/drawing/2014/main" id="{1B498B72-CBBE-4E8F-AEC7-B74124619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586" y="108893"/>
            <a:ext cx="4886706" cy="33884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6879119-2C07-4C25-A7F5-3496597174F6}"/>
              </a:ext>
            </a:extLst>
          </p:cNvPr>
          <p:cNvSpPr txBox="1"/>
          <p:nvPr/>
        </p:nvSpPr>
        <p:spPr>
          <a:xfrm>
            <a:off x="318572" y="576649"/>
            <a:ext cx="6595190" cy="1200329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</a:pPr>
            <a:r>
              <a:rPr lang="en-GB" altLang="en-US" sz="3600" dirty="0"/>
              <a:t>You should already be revising… if you aren’t </a:t>
            </a:r>
            <a:r>
              <a:rPr lang="en-GB" altLang="en-US" sz="3600" b="1" dirty="0"/>
              <a:t>start now</a:t>
            </a:r>
            <a:r>
              <a:rPr lang="en-GB" altLang="en-US" sz="3600" dirty="0"/>
              <a:t>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8FE1B54-89C5-4B4B-856E-12CFC956D8BD}"/>
              </a:ext>
            </a:extLst>
          </p:cNvPr>
          <p:cNvSpPr txBox="1"/>
          <p:nvPr/>
        </p:nvSpPr>
        <p:spPr>
          <a:xfrm>
            <a:off x="1375015" y="2367416"/>
            <a:ext cx="4482304" cy="34843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Organised folders.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Revision checklists.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Revision materials.</a:t>
            </a:r>
          </a:p>
          <a:p>
            <a:pPr marL="457200" indent="-457200">
              <a:lnSpc>
                <a:spcPct val="15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GB" altLang="en-US" sz="3600" dirty="0"/>
              <a:t>Use them!</a:t>
            </a:r>
          </a:p>
        </p:txBody>
      </p:sp>
    </p:spTree>
    <p:extLst>
      <p:ext uri="{BB962C8B-B14F-4D97-AF65-F5344CB8AC3E}">
        <p14:creationId xmlns:p14="http://schemas.microsoft.com/office/powerpoint/2010/main" val="1663908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What does the Quest for Civil Rights entail?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84863"/>
            <a:ext cx="4143103" cy="3777607"/>
          </a:xfrm>
          <a:noFill/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dirty="0">
                <a:solidFill>
                  <a:schemeClr val="tx1"/>
                </a:solidFill>
              </a:rPr>
              <a:t>Efforts to gain civil rights (equal status) for: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Black Americans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Hispanic Americans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Native Americans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GB" altLang="en-US" dirty="0">
                <a:solidFill>
                  <a:schemeClr val="tx1"/>
                </a:solidFill>
              </a:rPr>
              <a:t> Gay Americans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Civil rights movement - Wikipedia">
            <a:extLst>
              <a:ext uri="{FF2B5EF4-FFF2-40B4-BE49-F238E27FC236}">
                <a16:creationId xmlns:a16="http://schemas.microsoft.com/office/drawing/2014/main" id="{E3B0DAFE-EA53-46B5-A295-FE7C2D406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967" y="1737478"/>
            <a:ext cx="3227842" cy="217341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 descr="Cal State LA on Twitter: &quot;Tune in tonight at 9 p.m. to @KCET for ...">
            <a:extLst>
              <a:ext uri="{FF2B5EF4-FFF2-40B4-BE49-F238E27FC236}">
                <a16:creationId xmlns:a16="http://schemas.microsoft.com/office/drawing/2014/main" id="{6BE08DE6-72E2-48DA-AE2C-5C79F1DE0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45" y="4036441"/>
            <a:ext cx="3239264" cy="2345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0" name="Picture 8" descr="Gay Rights - Movement, Marriage &amp; Flag - HISTORY">
            <a:extLst>
              <a:ext uri="{FF2B5EF4-FFF2-40B4-BE49-F238E27FC236}">
                <a16:creationId xmlns:a16="http://schemas.microsoft.com/office/drawing/2014/main" id="{6D0396E8-3DDF-4129-9359-D3D8B4CC14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03" y="4036441"/>
            <a:ext cx="3048156" cy="23459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82" name="Picture 10" descr="Alcatraz, The Birthplace of the Native American Red Power Movement ...">
            <a:extLst>
              <a:ext uri="{FF2B5EF4-FFF2-40B4-BE49-F238E27FC236}">
                <a16:creationId xmlns:a16="http://schemas.microsoft.com/office/drawing/2014/main" id="{BD018274-D6D5-40B5-B209-FC9F261E5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04" y="1711368"/>
            <a:ext cx="2954886" cy="21995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54028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What to revise?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54973C-716E-465B-B33F-627B80E8D7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728" y="1721131"/>
            <a:ext cx="7726072" cy="34157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13E7255-21D7-418B-A84E-9A9A51237675}"/>
              </a:ext>
            </a:extLst>
          </p:cNvPr>
          <p:cNvSpPr/>
          <p:nvPr/>
        </p:nvSpPr>
        <p:spPr>
          <a:xfrm>
            <a:off x="5569395" y="1840213"/>
            <a:ext cx="358051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84B050-A1A3-45DA-AACC-DEA3FF9A3BEC}"/>
              </a:ext>
            </a:extLst>
          </p:cNvPr>
          <p:cNvSpPr/>
          <p:nvPr/>
        </p:nvSpPr>
        <p:spPr>
          <a:xfrm>
            <a:off x="5576190" y="2878750"/>
            <a:ext cx="3580511" cy="219036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06DC56-9542-48A0-962A-4185605A866F}"/>
              </a:ext>
            </a:extLst>
          </p:cNvPr>
          <p:cNvSpPr/>
          <p:nvPr/>
        </p:nvSpPr>
        <p:spPr>
          <a:xfrm>
            <a:off x="5606400" y="4153443"/>
            <a:ext cx="3765265" cy="203924"/>
          </a:xfrm>
          <a:prstGeom prst="rect">
            <a:avLst/>
          </a:prstGeom>
          <a:solidFill>
            <a:srgbClr val="FF00FF">
              <a:alpha val="25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highlight>
                <a:srgbClr val="FFFF00"/>
              </a:highligh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169" y="3835926"/>
            <a:ext cx="4457700" cy="2689564"/>
          </a:xfrm>
          <a:solidFill>
            <a:schemeClr val="accent3">
              <a:lumMod val="20000"/>
              <a:lumOff val="80000"/>
            </a:schemeClr>
          </a:solidFill>
          <a:ln w="38100">
            <a:solidFill>
              <a:schemeClr val="accent3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b="1" dirty="0"/>
              <a:t>Key focus areas: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Tactics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CR Leaders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Events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Success? Changing Rights.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n-GB" dirty="0"/>
              <a:t> Politics/Gov’t Approach</a:t>
            </a:r>
            <a:endParaRPr lang="en-GB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52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2" grpId="0" animBg="1"/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Black American Civil Rights to 1932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822C7E4-C01B-4C9B-84AB-343A5EED506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5637613"/>
              </p:ext>
            </p:extLst>
          </p:nvPr>
        </p:nvGraphicFramePr>
        <p:xfrm>
          <a:off x="838200" y="1729830"/>
          <a:ext cx="10515600" cy="4759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03766">
                  <a:extLst>
                    <a:ext uri="{9D8B030D-6E8A-4147-A177-3AD203B41FA5}">
                      <a16:colId xmlns:a16="http://schemas.microsoft.com/office/drawing/2014/main" val="3002177518"/>
                    </a:ext>
                  </a:extLst>
                </a:gridCol>
                <a:gridCol w="6511834">
                  <a:extLst>
                    <a:ext uri="{9D8B030D-6E8A-4147-A177-3AD203B41FA5}">
                      <a16:colId xmlns:a16="http://schemas.microsoft.com/office/drawing/2014/main" val="10509745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Life in the South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Life in the North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000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90% live here – Jim Crow = segregation &amp; inferior education.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Mostly poor sharecroppers.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No political power due to voting restrictions: poll tax, literacy tests, white registrars.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Lynching was common &amp; unpunished.</a:t>
                      </a:r>
                    </a:p>
                    <a:p>
                      <a:pPr marL="285750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Some CR attempts, but largely unsuccessful: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Booker T. Washington v W.E.B. DuBois</a:t>
                      </a:r>
                    </a:p>
                    <a:p>
                      <a:pPr marL="742950" lvl="1" indent="-28575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NAACP campaign for anti-lynching: Dyer Anti-Lynching Bill (1922) but didn’t stop.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No segregation on transport, but de facto housing segregation.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Factories = work = Great Migration, but low income &amp; expensive ghetto accommodation. Great Migration spread racial tension.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Could vote: ghettos = voting power. Some elected representatives, e.g. DePriest (1929).</a:t>
                      </a:r>
                    </a:p>
                    <a:p>
                      <a:pPr marL="342900" indent="-342900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GB" sz="1800" dirty="0"/>
                        <a:t>Occasional lynchings by riots more common (Ossian Sweet).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Some rights challenges: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Marcus Garvey (UNIA) ‘return to Africa’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Harlem Movement – cultural pride</a:t>
                      </a:r>
                    </a:p>
                    <a:p>
                      <a:pPr marL="800100" marR="0" lvl="1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Trade Unionism (Philip </a:t>
                      </a:r>
                      <a:r>
                        <a:rPr lang="en-GB" sz="1800" dirty="0" err="1"/>
                        <a:t>Randolf</a:t>
                      </a:r>
                      <a:r>
                        <a:rPr lang="en-GB" sz="1800" dirty="0"/>
                        <a:t> – railroad porters)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Harding &amp; Coolidge supported greater opportunities, but laissez-faire.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GB" sz="1800" dirty="0"/>
                        <a:t>War increased consciousness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724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4607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75604"/>
            <a:ext cx="10515600" cy="108337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GB" sz="4000" dirty="0"/>
              <a:t>Black American Civil Rights to 1955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7869" y="1787169"/>
            <a:ext cx="10445931" cy="1704968"/>
          </a:xfrm>
          <a:noFill/>
          <a:ln w="381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GB" altLang="en-US" sz="2400" dirty="0">
                <a:solidFill>
                  <a:schemeClr val="tx1"/>
                </a:solidFill>
              </a:rPr>
              <a:t>Complete the two match up activities on </a:t>
            </a:r>
            <a:r>
              <a:rPr lang="en-GB" altLang="en-US" sz="2400" b="1" dirty="0">
                <a:solidFill>
                  <a:schemeClr val="tx1"/>
                </a:solidFill>
              </a:rPr>
              <a:t>pp.8-9</a:t>
            </a:r>
            <a:r>
              <a:rPr lang="en-GB" altLang="en-US" sz="2400" dirty="0">
                <a:solidFill>
                  <a:schemeClr val="tx1"/>
                </a:solidFill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The Impact of the New Deal on Black Americans</a:t>
            </a:r>
            <a:br>
              <a:rPr lang="en-GB" altLang="en-US" sz="2400" dirty="0">
                <a:solidFill>
                  <a:schemeClr val="tx1"/>
                </a:solidFill>
              </a:rPr>
            </a:br>
            <a:r>
              <a:rPr lang="en-GB" altLang="en-US" sz="2400" i="1" dirty="0">
                <a:solidFill>
                  <a:schemeClr val="tx1"/>
                </a:solidFill>
              </a:rPr>
              <a:t>There are TWO mistakes – can you spot them?</a:t>
            </a:r>
            <a:endParaRPr lang="en-GB" altLang="en-US" sz="2400" dirty="0">
              <a:solidFill>
                <a:schemeClr val="tx1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GB" altLang="en-US" sz="2400" dirty="0">
                <a:solidFill>
                  <a:schemeClr val="tx1"/>
                </a:solidFill>
              </a:rPr>
              <a:t>Black Americans in the post-WWII era.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54C0BA-50E8-4152-B13C-DA162EEB2F7F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and why do historians disagree over</a:t>
            </a:r>
            <a:r>
              <a:rPr kumimoji="0" lang="en-GB" sz="1800" b="1" i="0" u="sng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Reagan’s presidency?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27615A4-DC9D-4086-9605-ECC01BE081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0834" y="3191933"/>
            <a:ext cx="5310711" cy="337327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0231BC-59AC-437C-A4FC-D3E19C35D37E}"/>
              </a:ext>
            </a:extLst>
          </p:cNvPr>
          <p:cNvSpPr txBox="1"/>
          <p:nvPr/>
        </p:nvSpPr>
        <p:spPr>
          <a:xfrm>
            <a:off x="907869" y="3764444"/>
            <a:ext cx="4959531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Challenge:</a:t>
            </a: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What was the impact of the following New Deal agencies on black Americans?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AAA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TVA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Soci</a:t>
            </a: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al Security Act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GB" sz="2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FHA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GB" sz="2200" dirty="0">
                <a:solidFill>
                  <a:prstClr val="black"/>
                </a:solidFill>
                <a:latin typeface="Calibri" panose="020F0502020204030204"/>
              </a:rPr>
              <a:t>CCC</a:t>
            </a:r>
            <a:endParaRPr kumimoji="0" lang="en-GB" sz="2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4375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1C3C3D-6EE8-4A04-85A1-7A025D7B40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7E6CD4-1E76-4037-B02B-987E7978AA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05ECAF-D305-4D14-9D96-868169A58B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218" y="44244"/>
            <a:ext cx="10657562" cy="6769512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CD9FE78-5819-4A71-B0A6-C6B055505939}"/>
              </a:ext>
            </a:extLst>
          </p:cNvPr>
          <p:cNvCxnSpPr>
            <a:cxnSpLocks/>
          </p:cNvCxnSpPr>
          <p:nvPr/>
        </p:nvCxnSpPr>
        <p:spPr>
          <a:xfrm>
            <a:off x="3082835" y="682805"/>
            <a:ext cx="1149531" cy="788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0A2B5BE-C259-4E7A-AC1B-7EB5B74F90D0}"/>
              </a:ext>
            </a:extLst>
          </p:cNvPr>
          <p:cNvCxnSpPr>
            <a:cxnSpLocks/>
          </p:cNvCxnSpPr>
          <p:nvPr/>
        </p:nvCxnSpPr>
        <p:spPr>
          <a:xfrm flipV="1">
            <a:off x="3082835" y="748937"/>
            <a:ext cx="1149531" cy="395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A394D4C-FC22-47BB-8FC7-2BCABBE4FA68}"/>
              </a:ext>
            </a:extLst>
          </p:cNvPr>
          <p:cNvCxnSpPr>
            <a:cxnSpLocks/>
          </p:cNvCxnSpPr>
          <p:nvPr/>
        </p:nvCxnSpPr>
        <p:spPr>
          <a:xfrm flipV="1">
            <a:off x="3118325" y="1119438"/>
            <a:ext cx="1149531" cy="39580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A63B007D-0061-4102-95D7-6DAA74355E22}"/>
              </a:ext>
            </a:extLst>
          </p:cNvPr>
          <p:cNvCxnSpPr>
            <a:cxnSpLocks/>
          </p:cNvCxnSpPr>
          <p:nvPr/>
        </p:nvCxnSpPr>
        <p:spPr>
          <a:xfrm>
            <a:off x="3118325" y="1876916"/>
            <a:ext cx="1149531" cy="1552084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944BBB4D-8731-4610-8E53-210BAFA791B1}"/>
              </a:ext>
            </a:extLst>
          </p:cNvPr>
          <p:cNvCxnSpPr>
            <a:cxnSpLocks/>
          </p:cNvCxnSpPr>
          <p:nvPr/>
        </p:nvCxnSpPr>
        <p:spPr>
          <a:xfrm>
            <a:off x="3118325" y="2288627"/>
            <a:ext cx="1114041" cy="1612813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2E547DD-30C5-4220-9153-6EEB9D2423C5}"/>
              </a:ext>
            </a:extLst>
          </p:cNvPr>
          <p:cNvCxnSpPr>
            <a:cxnSpLocks/>
          </p:cNvCxnSpPr>
          <p:nvPr/>
        </p:nvCxnSpPr>
        <p:spPr>
          <a:xfrm flipV="1">
            <a:off x="3118325" y="2248217"/>
            <a:ext cx="1114041" cy="610597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846629D-FBE1-45BF-B286-E1FF1D2EAE40}"/>
              </a:ext>
            </a:extLst>
          </p:cNvPr>
          <p:cNvCxnSpPr>
            <a:cxnSpLocks/>
          </p:cNvCxnSpPr>
          <p:nvPr/>
        </p:nvCxnSpPr>
        <p:spPr>
          <a:xfrm>
            <a:off x="3136069" y="3442099"/>
            <a:ext cx="1096297" cy="89477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55D30CCE-D2A6-4B10-A46D-9C120EAAE95C}"/>
              </a:ext>
            </a:extLst>
          </p:cNvPr>
          <p:cNvCxnSpPr>
            <a:cxnSpLocks/>
          </p:cNvCxnSpPr>
          <p:nvPr/>
        </p:nvCxnSpPr>
        <p:spPr>
          <a:xfrm flipV="1">
            <a:off x="3136069" y="1842250"/>
            <a:ext cx="1096297" cy="205919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00D5D83-8851-4E7A-8CA9-0740A23B70B6}"/>
              </a:ext>
            </a:extLst>
          </p:cNvPr>
          <p:cNvCxnSpPr>
            <a:cxnSpLocks/>
          </p:cNvCxnSpPr>
          <p:nvPr/>
        </p:nvCxnSpPr>
        <p:spPr>
          <a:xfrm flipV="1">
            <a:off x="3136069" y="2717802"/>
            <a:ext cx="1096297" cy="1675461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E6F7075F-0E51-47EA-A87C-6C9D96B5934A}"/>
              </a:ext>
            </a:extLst>
          </p:cNvPr>
          <p:cNvCxnSpPr>
            <a:cxnSpLocks/>
          </p:cNvCxnSpPr>
          <p:nvPr/>
        </p:nvCxnSpPr>
        <p:spPr>
          <a:xfrm>
            <a:off x="3136069" y="4874108"/>
            <a:ext cx="1096297" cy="6854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D60634E-8108-40C7-BC06-D8431C293E0E}"/>
              </a:ext>
            </a:extLst>
          </p:cNvPr>
          <p:cNvCxnSpPr>
            <a:cxnSpLocks/>
          </p:cNvCxnSpPr>
          <p:nvPr/>
        </p:nvCxnSpPr>
        <p:spPr>
          <a:xfrm flipV="1">
            <a:off x="3136069" y="4698617"/>
            <a:ext cx="1096297" cy="518213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5BB8ADF3-FA5F-4838-BCD8-D0A347FCA93B}"/>
              </a:ext>
            </a:extLst>
          </p:cNvPr>
          <p:cNvCxnSpPr>
            <a:cxnSpLocks/>
          </p:cNvCxnSpPr>
          <p:nvPr/>
        </p:nvCxnSpPr>
        <p:spPr>
          <a:xfrm>
            <a:off x="3144941" y="5662880"/>
            <a:ext cx="1096297" cy="685444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4BCE66E-DFF1-4866-8E4D-5F93A83F1752}"/>
              </a:ext>
            </a:extLst>
          </p:cNvPr>
          <p:cNvCxnSpPr>
            <a:cxnSpLocks/>
          </p:cNvCxnSpPr>
          <p:nvPr/>
        </p:nvCxnSpPr>
        <p:spPr>
          <a:xfrm flipV="1">
            <a:off x="3082835" y="5233598"/>
            <a:ext cx="1149531" cy="107830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B17BA48D-6583-41CE-85F7-609B8AF6A1A7}"/>
              </a:ext>
            </a:extLst>
          </p:cNvPr>
          <p:cNvCxnSpPr>
            <a:cxnSpLocks/>
          </p:cNvCxnSpPr>
          <p:nvPr/>
        </p:nvCxnSpPr>
        <p:spPr>
          <a:xfrm>
            <a:off x="8323702" y="969213"/>
            <a:ext cx="1116631" cy="149235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EB54205-F708-41B9-B455-0A62F80C07EA}"/>
              </a:ext>
            </a:extLst>
          </p:cNvPr>
          <p:cNvCxnSpPr>
            <a:cxnSpLocks/>
          </p:cNvCxnSpPr>
          <p:nvPr/>
        </p:nvCxnSpPr>
        <p:spPr>
          <a:xfrm>
            <a:off x="8408369" y="2050981"/>
            <a:ext cx="1031964" cy="1044052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7A10BF2-8601-40C3-AB93-CDA86782B72B}"/>
              </a:ext>
            </a:extLst>
          </p:cNvPr>
          <p:cNvCxnSpPr>
            <a:cxnSpLocks/>
          </p:cNvCxnSpPr>
          <p:nvPr/>
        </p:nvCxnSpPr>
        <p:spPr>
          <a:xfrm flipV="1">
            <a:off x="8408369" y="2011569"/>
            <a:ext cx="1031964" cy="624748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953C08-2034-4C74-8EA8-A8E64F38BB57}"/>
              </a:ext>
            </a:extLst>
          </p:cNvPr>
          <p:cNvCxnSpPr>
            <a:cxnSpLocks/>
          </p:cNvCxnSpPr>
          <p:nvPr/>
        </p:nvCxnSpPr>
        <p:spPr>
          <a:xfrm>
            <a:off x="8443859" y="3178049"/>
            <a:ext cx="996474" cy="264050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9A61DE27-F6BD-48FA-A1C3-47306D0A06B9}"/>
              </a:ext>
            </a:extLst>
          </p:cNvPr>
          <p:cNvCxnSpPr>
            <a:cxnSpLocks/>
          </p:cNvCxnSpPr>
          <p:nvPr/>
        </p:nvCxnSpPr>
        <p:spPr>
          <a:xfrm>
            <a:off x="8443859" y="3423507"/>
            <a:ext cx="996474" cy="2349242"/>
          </a:xfrm>
          <a:prstGeom prst="straightConnector1">
            <a:avLst/>
          </a:prstGeom>
          <a:ln w="381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30D1BD06-85F4-4847-BC30-81202A7C68E2}"/>
              </a:ext>
            </a:extLst>
          </p:cNvPr>
          <p:cNvCxnSpPr>
            <a:cxnSpLocks/>
          </p:cNvCxnSpPr>
          <p:nvPr/>
        </p:nvCxnSpPr>
        <p:spPr>
          <a:xfrm flipV="1">
            <a:off x="8452731" y="946841"/>
            <a:ext cx="987602" cy="2816127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F181E8B-1123-433D-895D-DAF552A0F1F0}"/>
              </a:ext>
            </a:extLst>
          </p:cNvPr>
          <p:cNvCxnSpPr>
            <a:cxnSpLocks/>
          </p:cNvCxnSpPr>
          <p:nvPr/>
        </p:nvCxnSpPr>
        <p:spPr>
          <a:xfrm>
            <a:off x="8419269" y="4344685"/>
            <a:ext cx="1021064" cy="16735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CBCE0D4F-8C78-47F3-AC97-2F1187E69663}"/>
              </a:ext>
            </a:extLst>
          </p:cNvPr>
          <p:cNvCxnSpPr>
            <a:cxnSpLocks/>
          </p:cNvCxnSpPr>
          <p:nvPr/>
        </p:nvCxnSpPr>
        <p:spPr>
          <a:xfrm>
            <a:off x="8428141" y="4874108"/>
            <a:ext cx="1012192" cy="563318"/>
          </a:xfrm>
          <a:prstGeom prst="straightConnector1">
            <a:avLst/>
          </a:prstGeom>
          <a:ln w="38100">
            <a:solidFill>
              <a:srgbClr val="FF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BEA4A6B3-2CFA-4FE2-8AD8-7A2C9B6F8B4D}"/>
              </a:ext>
            </a:extLst>
          </p:cNvPr>
          <p:cNvCxnSpPr>
            <a:cxnSpLocks/>
          </p:cNvCxnSpPr>
          <p:nvPr/>
        </p:nvCxnSpPr>
        <p:spPr>
          <a:xfrm flipV="1">
            <a:off x="8372879" y="3687557"/>
            <a:ext cx="1067454" cy="1493889"/>
          </a:xfrm>
          <a:prstGeom prst="straightConnector1">
            <a:avLst/>
          </a:prstGeom>
          <a:ln w="38100">
            <a:solidFill>
              <a:srgbClr val="0099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D63F7A9A-5A16-4B65-B1F7-4389DC698D53}"/>
              </a:ext>
            </a:extLst>
          </p:cNvPr>
          <p:cNvCxnSpPr>
            <a:cxnSpLocks/>
          </p:cNvCxnSpPr>
          <p:nvPr/>
        </p:nvCxnSpPr>
        <p:spPr>
          <a:xfrm flipV="1">
            <a:off x="8428141" y="5148534"/>
            <a:ext cx="1012192" cy="318153"/>
          </a:xfrm>
          <a:prstGeom prst="straightConnector1">
            <a:avLst/>
          </a:prstGeom>
          <a:ln w="38100">
            <a:solidFill>
              <a:srgbClr val="FF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9E3C638-7B8C-4976-9E6B-64DF5A8AED64}"/>
              </a:ext>
            </a:extLst>
          </p:cNvPr>
          <p:cNvCxnSpPr>
            <a:cxnSpLocks/>
          </p:cNvCxnSpPr>
          <p:nvPr/>
        </p:nvCxnSpPr>
        <p:spPr>
          <a:xfrm flipV="1">
            <a:off x="8428141" y="4146273"/>
            <a:ext cx="1012192" cy="158150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9AAE1AE-848A-4054-8672-4A00E5619091}"/>
              </a:ext>
            </a:extLst>
          </p:cNvPr>
          <p:cNvCxnSpPr>
            <a:cxnSpLocks/>
          </p:cNvCxnSpPr>
          <p:nvPr/>
        </p:nvCxnSpPr>
        <p:spPr>
          <a:xfrm flipV="1">
            <a:off x="8428141" y="4809074"/>
            <a:ext cx="1012192" cy="1242503"/>
          </a:xfrm>
          <a:prstGeom prst="straightConnector1">
            <a:avLst/>
          </a:prstGeom>
          <a:ln w="38100">
            <a:solidFill>
              <a:srgbClr val="00CC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421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722</TotalTime>
  <Words>1521</Words>
  <Application>Microsoft Office PowerPoint</Application>
  <PresentationFormat>Widescreen</PresentationFormat>
  <Paragraphs>199</Paragraphs>
  <Slides>25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Wingdings</vt:lpstr>
      <vt:lpstr>1_Office Theme</vt:lpstr>
      <vt:lpstr>PowerPoint Presentation</vt:lpstr>
      <vt:lpstr>Theme 2 – Quest for Civil Rights</vt:lpstr>
      <vt:lpstr>PowerPoint Presentation</vt:lpstr>
      <vt:lpstr>PowerPoint Presentation</vt:lpstr>
      <vt:lpstr>What does the Quest for Civil Rights entail?</vt:lpstr>
      <vt:lpstr>What to revise?</vt:lpstr>
      <vt:lpstr>Black American Civil Rights to 1932</vt:lpstr>
      <vt:lpstr>Black American Civil Rights to 1955</vt:lpstr>
      <vt:lpstr>PowerPoint Presentation</vt:lpstr>
      <vt:lpstr>PowerPoint Presentation</vt:lpstr>
      <vt:lpstr>Black American Civil Rights to 1955</vt:lpstr>
      <vt:lpstr>PowerPoint Presentation</vt:lpstr>
      <vt:lpstr>Hispanic Civil Rights in the North</vt:lpstr>
      <vt:lpstr>Native American Civil Rights in the North</vt:lpstr>
      <vt:lpstr>Gay American Rights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Planning Your Essay</vt:lpstr>
    </vt:vector>
  </TitlesOfParts>
  <Company>The Cavendish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Any Authorised User</dc:creator>
  <cp:lastModifiedBy>Samantha Howley</cp:lastModifiedBy>
  <cp:revision>41</cp:revision>
  <dcterms:created xsi:type="dcterms:W3CDTF">2019-07-02T16:15:29Z</dcterms:created>
  <dcterms:modified xsi:type="dcterms:W3CDTF">2020-07-08T17:42:42Z</dcterms:modified>
</cp:coreProperties>
</file>